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7199630" cy="2879979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00093" y="4713375"/>
            <a:ext cx="5400555" cy="10026749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00093" y="15126796"/>
            <a:ext cx="5400555" cy="6953390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5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79725" indent="0" algn="ctr">
              <a:buNone/>
              <a:defRPr sz="126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153030" y="1533347"/>
            <a:ext cx="1552660" cy="2440687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95051" y="1533347"/>
            <a:ext cx="4567970" cy="2440687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1301" y="7180062"/>
            <a:ext cx="6210639" cy="11980097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1301" y="19273496"/>
            <a:ext cx="6210639" cy="6300050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5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797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95051" y="7666730"/>
            <a:ext cx="3060315" cy="182734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645375" y="7666730"/>
            <a:ext cx="3060315" cy="182734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1533347"/>
            <a:ext cx="6210639" cy="556671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989" y="7060061"/>
            <a:ext cx="3046250" cy="3460027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5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79725" indent="0">
              <a:buNone/>
              <a:defRPr sz="126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5989" y="10520087"/>
            <a:ext cx="3046250" cy="15473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645375" y="7060061"/>
            <a:ext cx="3061253" cy="3460027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5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79725" indent="0">
              <a:buNone/>
              <a:defRPr sz="126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645375" y="10520087"/>
            <a:ext cx="3061253" cy="154734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1920016"/>
            <a:ext cx="2322426" cy="6720056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61253" y="4146700"/>
            <a:ext cx="3645375" cy="20466838"/>
          </a:xfrm>
        </p:spPr>
        <p:txBody>
          <a:bodyPr/>
          <a:lstStyle>
            <a:lvl1pPr>
              <a:defRPr sz="2520"/>
            </a:lvl1pPr>
            <a:lvl2pPr>
              <a:defRPr sz="2205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989" y="8640072"/>
            <a:ext cx="2322426" cy="16006803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0"/>
            </a:lvl2pPr>
            <a:lvl3pPr marL="720090" indent="0">
              <a:buNone/>
              <a:defRPr sz="945"/>
            </a:lvl3pPr>
            <a:lvl4pPr marL="1080135" indent="0">
              <a:buNone/>
              <a:defRPr sz="785"/>
            </a:lvl4pPr>
            <a:lvl5pPr marL="1440180" indent="0">
              <a:buNone/>
              <a:defRPr sz="785"/>
            </a:lvl5pPr>
            <a:lvl6pPr marL="1800225" indent="0">
              <a:buNone/>
              <a:defRPr sz="785"/>
            </a:lvl6pPr>
            <a:lvl7pPr marL="2160270" indent="0">
              <a:buNone/>
              <a:defRPr sz="785"/>
            </a:lvl7pPr>
            <a:lvl8pPr marL="2520315" indent="0">
              <a:buNone/>
              <a:defRPr sz="785"/>
            </a:lvl8pPr>
            <a:lvl9pPr marL="2879725" indent="0">
              <a:buNone/>
              <a:defRPr sz="78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989" y="1920016"/>
            <a:ext cx="2322426" cy="6720056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061253" y="4146700"/>
            <a:ext cx="3645375" cy="20466838"/>
          </a:xfrm>
        </p:spPr>
        <p:txBody>
          <a:bodyPr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79725" indent="0">
              <a:buNone/>
              <a:defRPr sz="157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989" y="8640072"/>
            <a:ext cx="2322426" cy="16006803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0"/>
            </a:lvl2pPr>
            <a:lvl3pPr marL="720090" indent="0">
              <a:buNone/>
              <a:defRPr sz="945"/>
            </a:lvl3pPr>
            <a:lvl4pPr marL="1080135" indent="0">
              <a:buNone/>
              <a:defRPr sz="785"/>
            </a:lvl4pPr>
            <a:lvl5pPr marL="1440180" indent="0">
              <a:buNone/>
              <a:defRPr sz="785"/>
            </a:lvl5pPr>
            <a:lvl6pPr marL="1800225" indent="0">
              <a:buNone/>
              <a:defRPr sz="785"/>
            </a:lvl6pPr>
            <a:lvl7pPr marL="2160270" indent="0">
              <a:buNone/>
              <a:defRPr sz="785"/>
            </a:lvl7pPr>
            <a:lvl8pPr marL="2520315" indent="0">
              <a:buNone/>
              <a:defRPr sz="785"/>
            </a:lvl8pPr>
            <a:lvl9pPr marL="2879725" indent="0">
              <a:buNone/>
              <a:defRPr sz="78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95051" y="1533347"/>
            <a:ext cx="6210639" cy="5566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051" y="7666730"/>
            <a:ext cx="6210639" cy="18273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95051" y="26693556"/>
            <a:ext cx="1620167" cy="1533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385245" y="26693556"/>
            <a:ext cx="2430250" cy="1533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085523" y="26693556"/>
            <a:ext cx="1620167" cy="1533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705" indent="-179705" algn="l" defTabSz="720090" rtl="0" eaLnBrk="1" latinLnBrk="0" hangingPunct="1">
        <a:lnSpc>
          <a:spcPct val="90000"/>
        </a:lnSpc>
        <a:spcBef>
          <a:spcPts val="785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3975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79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4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61988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97993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33997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700020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3060065" indent="-179705" algn="l" defTabSz="720090" rtl="0" eaLnBrk="1" latinLnBrk="0" hangingPunct="1">
        <a:lnSpc>
          <a:spcPct val="90000"/>
        </a:lnSpc>
        <a:spcBef>
          <a:spcPct val="79000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8pPr>
      <a:lvl9pPr marL="2879725" algn="l" defTabSz="720090" rtl="0" eaLnBrk="1" latinLnBrk="0" hangingPunct="1">
        <a:defRPr sz="14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jpe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流程图: 过程 2"/>
          <p:cNvSpPr/>
          <p:nvPr/>
        </p:nvSpPr>
        <p:spPr>
          <a:xfrm>
            <a:off x="108596" y="69913"/>
            <a:ext cx="6983178" cy="2702838"/>
          </a:xfrm>
          <a:prstGeom prst="flowChartProcess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440556" y="199466"/>
            <a:ext cx="23837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什么是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QQ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客户端广告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3294" y="916455"/>
            <a:ext cx="3672583" cy="1599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QQ月活跃账户数达到 8.43亿，整体最高同时在线帐户数达2.72亿。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基于腾讯海量用户行为数据和跨屏帐户体系，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QQ客户端广告可以支持人群属性标签、LBS、场景定向等多种灵活、精准的人群触达方式，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是适用于移动应用下载、电商购买、品牌活动等多种广告目标的原生社交广告。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流程图: 过程 5"/>
          <p:cNvSpPr/>
          <p:nvPr/>
        </p:nvSpPr>
        <p:spPr>
          <a:xfrm>
            <a:off x="108585" y="2902585"/>
            <a:ext cx="6983730" cy="22616795"/>
          </a:xfrm>
          <a:prstGeom prst="flowChartProcess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276709" y="3066786"/>
            <a:ext cx="26123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QQ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客户端广告展现形式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70289" y="3696149"/>
            <a:ext cx="2962580" cy="27070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广告形式 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附近的人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广告特色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社交属性明显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覆盖年轻用户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用户质量度高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性价比高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行业推荐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对电商、酒店、旅游门票、汽车、运动、生活服务等本地生活或社交属性明显的行业较为合适</a:t>
            </a:r>
            <a:endParaRPr lang="zh-CN" altLang="en-US" sz="14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2868" y="6569860"/>
            <a:ext cx="3195649" cy="27381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广告形式 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兴趣部落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广告特色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① 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与拥有共同兴趣标签的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</a:rPr>
              <a:t>QQ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实现了关联和打通，形成兴趣聚合的生态特点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② 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大同手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</a:rPr>
              <a:t>Q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微信双平台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③ 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</a:rPr>
              <a:t>30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岁以下人群占比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</a:rPr>
              <a:t>85%</a:t>
            </a:r>
            <a:endParaRPr lang="en-US" altLang="zh-CN" sz="14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en-US" altLang="zh-CN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行业推荐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对酒店、旅游门票、汽车、运动、生活服务等本地生活或者社交属性明显的行业较为合适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0259" y="9673904"/>
            <a:ext cx="2961792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广告形式 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腾讯新闻插件底部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广告特色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广告位置明显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偏新闻资讯类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行业推荐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游戏、教育、金融及一些资讯类行业使用较多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32687" y="12116247"/>
            <a:ext cx="3559358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广告形式 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</a:rPr>
              <a:t>· QQ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今日热点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广告特色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广告位置明显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偏新闻资讯类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行业推荐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游戏、工具、教育、金融及一些资讯类行业使用较多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70259" y="14575097"/>
            <a:ext cx="2962427" cy="2614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广告形式 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</a:rPr>
              <a:t>· QQ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天气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广告特色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广告位置明显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篇新闻资讯类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点击率高效果佳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行业推荐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电商、旅游、教育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、金融行业使用较多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32687" y="17227632"/>
            <a:ext cx="3424096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广告形式 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</a:rPr>
              <a:t>· QQ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看点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广告特色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类新闻资讯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用户体验佳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蓝海优质流量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TIPS</a:t>
            </a:r>
            <a:endParaRPr lang="en-US" altLang="zh-CN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电商、旅游、教育、金融、娱乐、汽车、房产、文化等行业使用较多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23875" y="19999960"/>
            <a:ext cx="300926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广告形式 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购物号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广告特色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① 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</a:rPr>
              <a:t>4.2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亿关注用户，日均用户活跃量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</a:rPr>
              <a:t>2.3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亿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② 一个用户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天只能收到官方推送的一条消息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TIPS</a:t>
            </a:r>
            <a:endParaRPr lang="en-US" altLang="zh-CN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自带购物属性的特点非常适合电商及金融广告主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533140" y="23056215"/>
            <a:ext cx="34239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广告形式 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</a:rPr>
              <a:t>· 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钱包小尾巴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6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出现场景</a:t>
            </a:r>
            <a:endParaRPr lang="zh-CN" altLang="en-US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账户信息变动即会收到提醒消息；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白名单准入机制，金融类暂不支持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</a:rPr>
              <a:t>P2P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行业投放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14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TIPS</a:t>
            </a:r>
            <a:endParaRPr lang="en-US" altLang="zh-CN" sz="14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因和钱包场景匹配度高，金融类广告投放效果最佳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08585" y="25675590"/>
            <a:ext cx="6983730" cy="2534285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530"/>
          </a:p>
        </p:txBody>
      </p:sp>
      <p:sp>
        <p:nvSpPr>
          <p:cNvPr id="42" name="文本框 41"/>
          <p:cNvSpPr txBox="1"/>
          <p:nvPr/>
        </p:nvSpPr>
        <p:spPr>
          <a:xfrm>
            <a:off x="656590" y="26015950"/>
            <a:ext cx="2780665" cy="300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360">
                <a:latin typeface="微软雅黑" panose="020B0503020204020204" charset="-122"/>
                <a:ea typeface="微软雅黑" panose="020B0503020204020204" charset="-122"/>
              </a:rPr>
              <a:t>预约您的专属广告营销顾问</a:t>
            </a:r>
            <a:endParaRPr lang="zh-CN" altLang="en-US" sz="136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25170" y="26414095"/>
            <a:ext cx="3119755" cy="208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765">
                <a:latin typeface="微软雅黑" panose="020B0503020204020204" charset="-122"/>
                <a:ea typeface="微软雅黑" panose="020B0503020204020204" charset="-122"/>
              </a:rPr>
              <a:t>留下您的联系方式，我们的客服将与您联系，免费咨询</a:t>
            </a:r>
            <a:endParaRPr lang="zh-CN" altLang="en-US" sz="765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流程图: 可选过程 43"/>
          <p:cNvSpPr/>
          <p:nvPr/>
        </p:nvSpPr>
        <p:spPr>
          <a:xfrm>
            <a:off x="1033780" y="26798905"/>
            <a:ext cx="2020570" cy="287020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530"/>
          </a:p>
        </p:txBody>
      </p:sp>
      <p:sp>
        <p:nvSpPr>
          <p:cNvPr id="45" name="流程图: 可选过程 44"/>
          <p:cNvSpPr/>
          <p:nvPr/>
        </p:nvSpPr>
        <p:spPr>
          <a:xfrm>
            <a:off x="1027430" y="27260550"/>
            <a:ext cx="2020570" cy="287020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530"/>
          </a:p>
        </p:txBody>
      </p:sp>
      <p:pic>
        <p:nvPicPr>
          <p:cNvPr id="46" name="图片 45" descr="微信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7440" y="26817955"/>
            <a:ext cx="300990" cy="248285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1371600" y="26843990"/>
            <a:ext cx="1076325" cy="1955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80">
                <a:latin typeface="微软雅黑" panose="020B0503020204020204" charset="-122"/>
                <a:ea typeface="微软雅黑" panose="020B0503020204020204" charset="-122"/>
              </a:rPr>
              <a:t>您的姓名（必填）</a:t>
            </a:r>
            <a:endParaRPr lang="zh-CN" altLang="en-US" sz="68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8" name="图片 47" descr="微信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440" y="27280870"/>
            <a:ext cx="300990" cy="246380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1371600" y="27311350"/>
            <a:ext cx="1009015" cy="1955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80">
                <a:latin typeface="微软雅黑" panose="020B0503020204020204" charset="-122"/>
                <a:ea typeface="微软雅黑" panose="020B0503020204020204" charset="-122"/>
              </a:rPr>
              <a:t>您的电话（必填）</a:t>
            </a:r>
            <a:endParaRPr lang="zh-CN" altLang="en-US" sz="68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1449070" y="27733625"/>
            <a:ext cx="915670" cy="24638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530"/>
          </a:p>
        </p:txBody>
      </p:sp>
      <p:sp>
        <p:nvSpPr>
          <p:cNvPr id="51" name="文本框 50"/>
          <p:cNvSpPr txBox="1"/>
          <p:nvPr/>
        </p:nvSpPr>
        <p:spPr>
          <a:xfrm>
            <a:off x="1477010" y="27733625"/>
            <a:ext cx="8509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立即预约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613275" y="25990550"/>
            <a:ext cx="1503045" cy="300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360">
                <a:latin typeface="微软雅黑" panose="020B0503020204020204" charset="-122"/>
                <a:ea typeface="微软雅黑" panose="020B0503020204020204" charset="-122"/>
              </a:rPr>
              <a:t>客户咨询热线</a:t>
            </a:r>
            <a:endParaRPr lang="zh-CN" altLang="en-US" sz="136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543425" y="26375995"/>
            <a:ext cx="2153920" cy="208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765">
                <a:latin typeface="微软雅黑" panose="020B0503020204020204" charset="-122"/>
                <a:ea typeface="微软雅黑" panose="020B0503020204020204" charset="-122"/>
              </a:rPr>
              <a:t>联系我们，了解更多服务及产品信息</a:t>
            </a:r>
            <a:endParaRPr lang="zh-CN" altLang="en-US" sz="765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4" name="图片 53" descr="微信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280" y="26668095"/>
            <a:ext cx="934085" cy="687705"/>
          </a:xfrm>
          <a:prstGeom prst="rect">
            <a:avLst/>
          </a:prstGeom>
        </p:spPr>
      </p:pic>
      <p:sp>
        <p:nvSpPr>
          <p:cNvPr id="63" name="文本框 62"/>
          <p:cNvSpPr txBox="1"/>
          <p:nvPr/>
        </p:nvSpPr>
        <p:spPr>
          <a:xfrm>
            <a:off x="4433570" y="27494865"/>
            <a:ext cx="2160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400—005—9966</a:t>
            </a:r>
            <a:endParaRPr lang="en-US" altLang="zh-CN"/>
          </a:p>
        </p:txBody>
      </p:sp>
      <p:pic>
        <p:nvPicPr>
          <p:cNvPr id="16" name="图片 15" descr="QQ 大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1750" y="626110"/>
            <a:ext cx="1113758" cy="1980015"/>
          </a:xfrm>
          <a:prstGeom prst="rect">
            <a:avLst/>
          </a:prstGeom>
        </p:spPr>
      </p:pic>
      <p:pic>
        <p:nvPicPr>
          <p:cNvPr id="17" name="图片 16" descr="附近的人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7280" y="4059555"/>
            <a:ext cx="1113758" cy="1980015"/>
          </a:xfrm>
          <a:prstGeom prst="rect">
            <a:avLst/>
          </a:prstGeom>
        </p:spPr>
      </p:pic>
      <p:pic>
        <p:nvPicPr>
          <p:cNvPr id="18" name="图片 17" descr="兴趣部落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685" y="7139940"/>
            <a:ext cx="1113758" cy="1980015"/>
          </a:xfrm>
          <a:prstGeom prst="rect">
            <a:avLst/>
          </a:prstGeom>
        </p:spPr>
      </p:pic>
      <p:pic>
        <p:nvPicPr>
          <p:cNvPr id="19" name="图片 18" descr="腾讯新闻插件底部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88865" y="9673590"/>
            <a:ext cx="1113758" cy="1980015"/>
          </a:xfrm>
          <a:prstGeom prst="rect">
            <a:avLst/>
          </a:prstGeom>
        </p:spPr>
      </p:pic>
      <p:pic>
        <p:nvPicPr>
          <p:cNvPr id="20" name="图片 19" descr="今日热点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2685" y="12259310"/>
            <a:ext cx="1113758" cy="1980015"/>
          </a:xfrm>
          <a:prstGeom prst="rect">
            <a:avLst/>
          </a:prstGeom>
        </p:spPr>
      </p:pic>
      <p:pic>
        <p:nvPicPr>
          <p:cNvPr id="21" name="图片 20" descr="QQ天气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8865" y="14819630"/>
            <a:ext cx="1113758" cy="1980015"/>
          </a:xfrm>
          <a:prstGeom prst="rect">
            <a:avLst/>
          </a:prstGeom>
        </p:spPr>
      </p:pic>
      <p:pic>
        <p:nvPicPr>
          <p:cNvPr id="22" name="图片 21" descr="QQ看点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62685" y="17391380"/>
            <a:ext cx="1113758" cy="1980015"/>
          </a:xfrm>
          <a:prstGeom prst="rect">
            <a:avLst/>
          </a:prstGeom>
        </p:spPr>
      </p:pic>
      <p:pic>
        <p:nvPicPr>
          <p:cNvPr id="23" name="图片 22" descr="购物号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88865" y="20371435"/>
            <a:ext cx="1113758" cy="1980015"/>
          </a:xfrm>
          <a:prstGeom prst="rect">
            <a:avLst/>
          </a:prstGeom>
        </p:spPr>
      </p:pic>
      <p:pic>
        <p:nvPicPr>
          <p:cNvPr id="24" name="图片 23" descr="支付小尾巴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62685" y="23237190"/>
            <a:ext cx="1113758" cy="19800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834</Words>
  <Application>WPS 演示</Application>
  <PresentationFormat>宽屏</PresentationFormat>
  <Paragraphs>104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1" baseType="lpstr">
      <vt:lpstr>Arial</vt:lpstr>
      <vt:lpstr>宋体</vt:lpstr>
      <vt:lpstr>Wingdings</vt:lpstr>
      <vt:lpstr>微软雅黑</vt:lpstr>
      <vt:lpstr>Arial Unicode MS</vt:lpstr>
      <vt:lpstr>Calibri Light</vt:lpstr>
      <vt:lpstr>Calibri</vt:lpstr>
      <vt:lpstr>黑体</vt:lpstr>
      <vt:lpstr>微软雅黑 Light</vt:lpstr>
      <vt:lpstr>Office 主题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Administrator</cp:lastModifiedBy>
  <cp:revision>3</cp:revision>
  <dcterms:created xsi:type="dcterms:W3CDTF">2015-05-05T08:02:00Z</dcterms:created>
  <dcterms:modified xsi:type="dcterms:W3CDTF">2018-03-13T09:12:23Z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

<file path=docProps/thumbnail.jpeg>
</file>